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99D89-B717-4C7D-A48E-853DC4DED617}" type="datetimeFigureOut">
              <a:rPr lang="ar-IQ" smtClean="0"/>
              <a:t>25/11/1442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FC876-006E-437F-AB82-B985F7E3E76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25567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99D89-B717-4C7D-A48E-853DC4DED617}" type="datetimeFigureOut">
              <a:rPr lang="ar-IQ" smtClean="0"/>
              <a:t>25/11/1442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FC876-006E-437F-AB82-B985F7E3E76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36932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99D89-B717-4C7D-A48E-853DC4DED617}" type="datetimeFigureOut">
              <a:rPr lang="ar-IQ" smtClean="0"/>
              <a:t>25/11/1442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FC876-006E-437F-AB82-B985F7E3E76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7455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99D89-B717-4C7D-A48E-853DC4DED617}" type="datetimeFigureOut">
              <a:rPr lang="ar-IQ" smtClean="0"/>
              <a:t>25/11/1442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FC876-006E-437F-AB82-B985F7E3E76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49188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99D89-B717-4C7D-A48E-853DC4DED617}" type="datetimeFigureOut">
              <a:rPr lang="ar-IQ" smtClean="0"/>
              <a:t>25/11/1442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FC876-006E-437F-AB82-B985F7E3E76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02446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99D89-B717-4C7D-A48E-853DC4DED617}" type="datetimeFigureOut">
              <a:rPr lang="ar-IQ" smtClean="0"/>
              <a:t>25/11/1442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FC876-006E-437F-AB82-B985F7E3E76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4245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99D89-B717-4C7D-A48E-853DC4DED617}" type="datetimeFigureOut">
              <a:rPr lang="ar-IQ" smtClean="0"/>
              <a:t>25/11/1442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FC876-006E-437F-AB82-B985F7E3E76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44595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99D89-B717-4C7D-A48E-853DC4DED617}" type="datetimeFigureOut">
              <a:rPr lang="ar-IQ" smtClean="0"/>
              <a:t>25/11/1442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FC876-006E-437F-AB82-B985F7E3E76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24260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99D89-B717-4C7D-A48E-853DC4DED617}" type="datetimeFigureOut">
              <a:rPr lang="ar-IQ" smtClean="0"/>
              <a:t>25/11/1442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FC876-006E-437F-AB82-B985F7E3E76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17786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99D89-B717-4C7D-A48E-853DC4DED617}" type="datetimeFigureOut">
              <a:rPr lang="ar-IQ" smtClean="0"/>
              <a:t>25/11/1442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FC876-006E-437F-AB82-B985F7E3E76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48446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99D89-B717-4C7D-A48E-853DC4DED617}" type="datetimeFigureOut">
              <a:rPr lang="ar-IQ" smtClean="0"/>
              <a:t>25/11/1442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FC876-006E-437F-AB82-B985F7E3E76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15207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99D89-B717-4C7D-A48E-853DC4DED617}" type="datetimeFigureOut">
              <a:rPr lang="ar-IQ" smtClean="0"/>
              <a:t>25/11/1442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FC876-006E-437F-AB82-B985F7E3E76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10100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454727" y="533400"/>
            <a:ext cx="624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400" b="1" i="1" dirty="0" smtClean="0">
                <a:solidFill>
                  <a:srgbClr val="FF0000"/>
                </a:solidFill>
              </a:rPr>
              <a:t>جامعة البصرة </a:t>
            </a:r>
          </a:p>
          <a:p>
            <a:pPr algn="ctr"/>
            <a:r>
              <a:rPr lang="ar-IQ" sz="2400" b="1" i="1" dirty="0" smtClean="0">
                <a:solidFill>
                  <a:srgbClr val="FF0000"/>
                </a:solidFill>
              </a:rPr>
              <a:t>كلية التربية للبنات    </a:t>
            </a:r>
          </a:p>
          <a:p>
            <a:pPr algn="ctr"/>
            <a:r>
              <a:rPr lang="ar-IQ" sz="2400" b="1" i="1" dirty="0" smtClean="0">
                <a:solidFill>
                  <a:srgbClr val="FF0000"/>
                </a:solidFill>
              </a:rPr>
              <a:t>قسم العلوم التربوية والنفسية </a:t>
            </a:r>
            <a:endParaRPr lang="en-US" sz="2400" b="1" i="1" dirty="0" smtClean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533400" y="2286000"/>
            <a:ext cx="807719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3200" b="1" dirty="0" smtClean="0">
                <a:solidFill>
                  <a:srgbClr val="FF0000"/>
                </a:solidFill>
              </a:rPr>
              <a:t>محاضرات مادة الاحصاء الوصفي  - مقاييس النزعة المركزية  -  الوسط الحسابي  -  المرحلة الثانية   –    </a:t>
            </a:r>
            <a:r>
              <a:rPr lang="ar-IQ" sz="3200" b="1" dirty="0" smtClean="0">
                <a:solidFill>
                  <a:srgbClr val="FF0000"/>
                </a:solidFill>
              </a:rPr>
              <a:t>    </a:t>
            </a:r>
            <a:r>
              <a:rPr lang="ar-IQ" sz="3200" b="1" dirty="0" err="1" smtClean="0">
                <a:solidFill>
                  <a:srgbClr val="FF0000"/>
                </a:solidFill>
              </a:rPr>
              <a:t>م.م</a:t>
            </a:r>
            <a:r>
              <a:rPr lang="ar-IQ" sz="3200" b="1" dirty="0" smtClean="0">
                <a:solidFill>
                  <a:srgbClr val="FF0000"/>
                </a:solidFill>
              </a:rPr>
              <a:t>. نداء قاسم محمد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algn="ctr" rtl="1"/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1343891" y="4343400"/>
            <a:ext cx="6629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2800" b="1" i="1" dirty="0" smtClean="0">
                <a:solidFill>
                  <a:srgbClr val="FF0000"/>
                </a:solidFill>
              </a:rPr>
              <a:t>المحاضرة الخامسة   </a:t>
            </a:r>
          </a:p>
          <a:p>
            <a:pPr algn="ctr"/>
            <a:r>
              <a:rPr lang="ar-IQ" sz="2800" b="1" i="1" dirty="0" smtClean="0">
                <a:solidFill>
                  <a:srgbClr val="FF0000"/>
                </a:solidFill>
              </a:rPr>
              <a:t>الكورس الثاني</a:t>
            </a:r>
            <a:endParaRPr lang="en-US" sz="2800" b="1" i="1" dirty="0" smtClean="0">
              <a:solidFill>
                <a:srgbClr val="FF0000"/>
              </a:solidFill>
            </a:endParaRPr>
          </a:p>
          <a:p>
            <a:pPr algn="ctr" rtl="1"/>
            <a:endParaRPr lang="en-US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137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557543" y="88612"/>
            <a:ext cx="8077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3200" b="1" dirty="0" smtClean="0">
                <a:solidFill>
                  <a:srgbClr val="FF0000"/>
                </a:solidFill>
              </a:rPr>
              <a:t> </a:t>
            </a:r>
            <a:r>
              <a:rPr lang="ar-IQ" sz="3200" dirty="0" smtClean="0">
                <a:solidFill>
                  <a:srgbClr val="FF0000"/>
                </a:solidFill>
              </a:rPr>
              <a:t>الحل</a:t>
            </a:r>
            <a:r>
              <a:rPr lang="ar-IQ" sz="3200" dirty="0" smtClean="0">
                <a:solidFill>
                  <a:srgbClr val="FF0000"/>
                </a:solidFill>
              </a:rPr>
              <a:t> 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مربع نص 2"/>
              <p:cNvSpPr txBox="1"/>
              <p:nvPr/>
            </p:nvSpPr>
            <p:spPr>
              <a:xfrm>
                <a:off x="709943" y="825787"/>
                <a:ext cx="807719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 rtl="1">
                  <a:buFont typeface="+mj-lt"/>
                  <a:buAutoNum type="arabicPeriod"/>
                </a:pPr>
                <a:r>
                  <a:rPr lang="ar-IQ" sz="3200" b="1" dirty="0" smtClean="0">
                    <a:solidFill>
                      <a:srgbClr val="FF0000"/>
                    </a:solidFill>
                  </a:rPr>
                  <a:t> نحسب مركز الفئات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IQ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ar-IQ" sz="3200" dirty="0" smtClean="0">
                    <a:solidFill>
                      <a:srgbClr val="FF0000"/>
                    </a:solidFill>
                  </a:rPr>
                  <a:t> </a:t>
                </a:r>
                <a:endParaRPr lang="en-US" sz="3200" b="1" dirty="0" smtClean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" name="مربع نص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943" y="825787"/>
                <a:ext cx="8077199" cy="584775"/>
              </a:xfrm>
              <a:prstGeom prst="rect">
                <a:avLst/>
              </a:prstGeom>
              <a:blipFill rotWithShape="1">
                <a:blip r:embed="rId2"/>
                <a:stretch>
                  <a:fillRect t="-15625" r="-2113" b="-3541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986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3278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1716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مربع نص 2"/>
          <p:cNvSpPr txBox="1"/>
          <p:nvPr/>
        </p:nvSpPr>
        <p:spPr>
          <a:xfrm>
            <a:off x="609600" y="762000"/>
            <a:ext cx="80771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3200" b="1" dirty="0" smtClean="0">
                <a:solidFill>
                  <a:srgbClr val="FF0000"/>
                </a:solidFill>
              </a:rPr>
              <a:t>مقاييس العلاقة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algn="ctr" rtl="1"/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533400" y="2286000"/>
            <a:ext cx="80771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ar-IQ" sz="3200" b="1" dirty="0" smtClean="0">
                <a:solidFill>
                  <a:srgbClr val="FF0000"/>
                </a:solidFill>
              </a:rPr>
              <a:t>تستخدم هذه المقاييس ومقاييس التشتت لوصف خصائص البيانات , فمقاييس النزعة المركزية تصف مدى تمركز البيانات حول قيمة معينة مما يسمح باستخدام هذه القيمة المركزية لتمثيل البيانات .  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algn="ctr" rtl="1"/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47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540945" y="304800"/>
            <a:ext cx="8077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3200" b="1" dirty="0" smtClean="0">
                <a:solidFill>
                  <a:srgbClr val="FF0000"/>
                </a:solidFill>
              </a:rPr>
              <a:t>انواع مقاييس النزعة المركزية  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152400" y="2286000"/>
            <a:ext cx="80771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 rtl="1">
              <a:buFont typeface="Wingdings" pitchFamily="2" charset="2"/>
              <a:buChar char="v"/>
            </a:pPr>
            <a:r>
              <a:rPr lang="ar-IQ" sz="3200" b="1" dirty="0" smtClean="0">
                <a:solidFill>
                  <a:srgbClr val="FF0000"/>
                </a:solidFill>
              </a:rPr>
              <a:t>الوسط الحسابي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algn="ctr" rtl="1"/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685800" y="3429000"/>
            <a:ext cx="80771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 rtl="1">
              <a:buFont typeface="Wingdings" pitchFamily="2" charset="2"/>
              <a:buChar char="v"/>
            </a:pPr>
            <a:r>
              <a:rPr lang="ar-IQ" sz="3200" b="1" dirty="0" smtClean="0">
                <a:solidFill>
                  <a:srgbClr val="FF0000"/>
                </a:solidFill>
              </a:rPr>
              <a:t>الوسيط 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algn="ctr" rtl="1"/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543208" y="4724400"/>
            <a:ext cx="8077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 rtl="1">
              <a:buFont typeface="Wingdings" pitchFamily="2" charset="2"/>
              <a:buChar char="v"/>
            </a:pPr>
            <a:r>
              <a:rPr lang="ar-IQ" sz="3200" b="1" dirty="0" smtClean="0">
                <a:solidFill>
                  <a:srgbClr val="FF0000"/>
                </a:solidFill>
              </a:rPr>
              <a:t>المنوال  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147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685800" y="228600"/>
            <a:ext cx="80771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ar-IQ" sz="3200" b="1" dirty="0" smtClean="0">
                <a:solidFill>
                  <a:srgbClr val="FF0000"/>
                </a:solidFill>
              </a:rPr>
              <a:t>ان كل مقياس من هذه المقاييس يكون جيدا</a:t>
            </a:r>
            <a:r>
              <a:rPr lang="en-US" sz="3200" b="1" dirty="0" smtClean="0">
                <a:solidFill>
                  <a:srgbClr val="FF0000"/>
                </a:solidFill>
              </a:rPr>
              <a:t>”</a:t>
            </a:r>
            <a:r>
              <a:rPr lang="ar-IQ" sz="3200" b="1" dirty="0" smtClean="0">
                <a:solidFill>
                  <a:srgbClr val="FF0000"/>
                </a:solidFill>
              </a:rPr>
              <a:t> ويفضل على الاخر اذا توفرت فيه كل او معظم الصفات التالية : 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algn="ctr" rtl="1"/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533400" y="1747391"/>
            <a:ext cx="80771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rtl="1">
              <a:buFont typeface="Wingdings" pitchFamily="2" charset="2"/>
              <a:buChar char="Ø"/>
            </a:pPr>
            <a:r>
              <a:rPr lang="ar-IQ" sz="3200" b="1" dirty="0" smtClean="0">
                <a:solidFill>
                  <a:srgbClr val="FF0000"/>
                </a:solidFill>
              </a:rPr>
              <a:t> ان يأخذ كل المشاهدات في الاعتبار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algn="ctr" rtl="1"/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519065" y="2965909"/>
            <a:ext cx="80771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rtl="1">
              <a:buFont typeface="Wingdings" pitchFamily="2" charset="2"/>
              <a:buChar char="Ø"/>
            </a:pPr>
            <a:r>
              <a:rPr lang="ar-IQ" sz="3200" b="1" dirty="0" smtClean="0">
                <a:solidFill>
                  <a:srgbClr val="FF0000"/>
                </a:solidFill>
              </a:rPr>
              <a:t>ان يكون سهل الحساب 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algn="ctr" rtl="1"/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مربع نص 4"/>
          <p:cNvSpPr txBox="1"/>
          <p:nvPr/>
        </p:nvSpPr>
        <p:spPr>
          <a:xfrm>
            <a:off x="685800" y="4038600"/>
            <a:ext cx="80771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rtl="1">
              <a:buFont typeface="Wingdings" pitchFamily="2" charset="2"/>
              <a:buChar char="Ø"/>
            </a:pPr>
            <a:r>
              <a:rPr lang="ar-IQ" sz="3200" b="1" dirty="0" smtClean="0">
                <a:solidFill>
                  <a:srgbClr val="FF0000"/>
                </a:solidFill>
              </a:rPr>
              <a:t>ان يكون قابل للحساب الجبري 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algn="ctr" rtl="1"/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542453" y="5257800"/>
            <a:ext cx="80771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rtl="1">
              <a:buFont typeface="Wingdings" pitchFamily="2" charset="2"/>
              <a:buChar char="Ø"/>
            </a:pPr>
            <a:r>
              <a:rPr lang="ar-IQ" sz="3200" b="1" dirty="0" smtClean="0">
                <a:solidFill>
                  <a:srgbClr val="FF0000"/>
                </a:solidFill>
              </a:rPr>
              <a:t>ان لا يتأثر بالقيم المتطرفة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algn="ctr" rtl="1"/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7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516048" y="152400"/>
            <a:ext cx="8077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ar-IQ" sz="3200" b="1" dirty="0" smtClean="0">
                <a:solidFill>
                  <a:srgbClr val="FF0000"/>
                </a:solidFill>
              </a:rPr>
              <a:t> </a:t>
            </a:r>
            <a:r>
              <a:rPr lang="ar-IQ" sz="3200" dirty="0" smtClean="0">
                <a:solidFill>
                  <a:srgbClr val="FF0000"/>
                </a:solidFill>
              </a:rPr>
              <a:t>اولا</a:t>
            </a:r>
            <a:r>
              <a:rPr lang="en-US" sz="3200" dirty="0" smtClean="0">
                <a:solidFill>
                  <a:srgbClr val="FF0000"/>
                </a:solidFill>
              </a:rPr>
              <a:t>”</a:t>
            </a:r>
            <a:r>
              <a:rPr lang="ar-IQ" sz="3200" dirty="0" smtClean="0">
                <a:solidFill>
                  <a:srgbClr val="FF0000"/>
                </a:solidFill>
              </a:rPr>
              <a:t> : الوسط الحسابي </a:t>
            </a:r>
            <a:r>
              <a:rPr lang="en-US" sz="3200" dirty="0" smtClean="0">
                <a:solidFill>
                  <a:srgbClr val="FF0000"/>
                </a:solidFill>
              </a:rPr>
              <a:t>The Mathematical Mean </a:t>
            </a:r>
            <a:r>
              <a:rPr lang="ar-IQ" sz="3200" dirty="0" smtClean="0">
                <a:solidFill>
                  <a:srgbClr val="FF0000"/>
                </a:solidFill>
              </a:rPr>
              <a:t> 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685800" y="1208782"/>
            <a:ext cx="807719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ar-IQ" sz="3200" b="1" dirty="0" smtClean="0">
                <a:solidFill>
                  <a:srgbClr val="FF0000"/>
                </a:solidFill>
              </a:rPr>
              <a:t> وهواهم مقياس من مقاييس النزعة المركزية واكثرها استخداما</a:t>
            </a:r>
            <a:r>
              <a:rPr lang="en-US" sz="3200" b="1" dirty="0" smtClean="0">
                <a:solidFill>
                  <a:srgbClr val="FF0000"/>
                </a:solidFill>
              </a:rPr>
              <a:t>”</a:t>
            </a:r>
            <a:r>
              <a:rPr lang="ar-IQ" sz="3200" b="1" dirty="0" smtClean="0">
                <a:solidFill>
                  <a:srgbClr val="FF0000"/>
                </a:solidFill>
              </a:rPr>
              <a:t> في النواحي التطبيقية ويمكن حسابه للبيانات المبوبة وغير المبوبة وكما يلي :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algn="ctr" rtl="1"/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790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مربع نص 1"/>
              <p:cNvSpPr txBox="1"/>
              <p:nvPr/>
            </p:nvSpPr>
            <p:spPr>
              <a:xfrm>
                <a:off x="533400" y="1692621"/>
                <a:ext cx="8077199" cy="43924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rtl="1"/>
                <a:r>
                  <a:rPr lang="ar-IQ" sz="3200" b="1" dirty="0" smtClean="0">
                    <a:solidFill>
                      <a:srgbClr val="FF0000"/>
                    </a:solidFill>
                  </a:rPr>
                  <a:t>يعرف الوسط الحسابي بشكل عام على انه مجموع القيم مقسوما</a:t>
                </a:r>
                <a:r>
                  <a:rPr lang="en-US" sz="3200" b="1" dirty="0" smtClean="0">
                    <a:solidFill>
                      <a:srgbClr val="FF0000"/>
                    </a:solidFill>
                  </a:rPr>
                  <a:t>”</a:t>
                </a:r>
                <a:r>
                  <a:rPr lang="ar-IQ" sz="3200" b="1" dirty="0" smtClean="0">
                    <a:solidFill>
                      <a:srgbClr val="FF0000"/>
                    </a:solidFill>
                  </a:rPr>
                  <a:t> على عددها </a:t>
                </a:r>
                <a:r>
                  <a:rPr lang="ar-IQ" sz="3200" b="1" dirty="0" smtClean="0">
                    <a:solidFill>
                      <a:srgbClr val="FF0000"/>
                    </a:solidFill>
                  </a:rPr>
                  <a:t>. </a:t>
                </a:r>
              </a:p>
              <a:p>
                <a:pPr algn="ctr" rtl="1"/>
                <a:r>
                  <a:rPr lang="ar-IQ" sz="3200" b="1" dirty="0" err="1" smtClean="0">
                    <a:solidFill>
                      <a:srgbClr val="FF0000"/>
                    </a:solidFill>
                  </a:rPr>
                  <a:t>فأذا</a:t>
                </a:r>
                <a:r>
                  <a:rPr lang="ar-IQ" sz="3200" b="1" dirty="0" smtClean="0">
                    <a:solidFill>
                      <a:srgbClr val="FF0000"/>
                    </a:solidFill>
                  </a:rPr>
                  <a:t> كانت لدينا </a:t>
                </a:r>
                <a:r>
                  <a:rPr lang="en-US" sz="3200" b="1" dirty="0" smtClean="0">
                    <a:solidFill>
                      <a:srgbClr val="FF0000"/>
                    </a:solidFill>
                  </a:rPr>
                  <a:t>n</a:t>
                </a:r>
                <a:r>
                  <a:rPr lang="ar-IQ" sz="3200" b="1" dirty="0" smtClean="0">
                    <a:solidFill>
                      <a:srgbClr val="FF0000"/>
                    </a:solidFill>
                  </a:rPr>
                  <a:t> من القيم ويرمز لها بالرمز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IQ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ar-IQ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sub>
                    </m:sSub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b>
                    </m:sSub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ar-IQ" sz="3200" b="1" dirty="0" smtClean="0">
                    <a:solidFill>
                      <a:srgbClr val="FF0000"/>
                    </a:solidFill>
                  </a:rPr>
                  <a:t> </a:t>
                </a:r>
              </a:p>
              <a:p>
                <a:pPr rtl="1"/>
                <a:r>
                  <a:rPr lang="ar-IQ" sz="3200" b="1" dirty="0" smtClean="0">
                    <a:solidFill>
                      <a:srgbClr val="FF0000"/>
                    </a:solidFill>
                  </a:rPr>
                  <a:t>فان الوسط الحسابي لهذه القيم ويرمز له بالرمز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ar-IQ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</m:e>
                    </m:acc>
                  </m:oMath>
                </a14:m>
                <a:r>
                  <a:rPr lang="ar-IQ" sz="3200" b="1" dirty="0" smtClean="0">
                    <a:solidFill>
                      <a:srgbClr val="FF0000"/>
                    </a:solidFill>
                  </a:rPr>
                  <a:t> هو :</a:t>
                </a:r>
              </a:p>
              <a:p>
                <a:pPr rtl="1"/>
                <a:r>
                  <a:rPr lang="ar-IQ" sz="3200" b="1" dirty="0" smtClean="0">
                    <a:solidFill>
                      <a:srgbClr val="FF0000"/>
                    </a:solidFill>
                  </a:rPr>
                  <a:t>الوسط الحسابي =مجموع القيم / عددها </a:t>
                </a:r>
              </a:p>
              <a:p>
                <a:pPr algn="ctr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ar-IQ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</m:e>
                    </m:acc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𝒊</m:t>
                            </m:r>
                            <m:r>
                              <m:rPr>
                                <m:brk m:alnAt="23"/>
                              </m:rP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=</m:t>
                            </m:r>
                            <m:r>
                              <m:rPr>
                                <m:brk m:alnAt="23"/>
                              </m:rP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  <m:sup>
                            <m: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𝒏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sz="32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32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en-US" sz="32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𝒊</m:t>
                                </m:r>
                              </m:sub>
                            </m:sSub>
                          </m:e>
                        </m:nary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𝒏</m:t>
                        </m:r>
                      </m:den>
                    </m:f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ar-IQ" sz="32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ar-IQ" sz="32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32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en-US" sz="32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…</m:t>
                        </m:r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32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en-US" sz="3200" b="1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𝒏</m:t>
                            </m:r>
                          </m:sub>
                        </m:sSub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𝒏</m:t>
                        </m:r>
                      </m:den>
                    </m:f>
                  </m:oMath>
                </a14:m>
                <a:r>
                  <a:rPr lang="ar-IQ" sz="3200" b="1" dirty="0" smtClean="0">
                    <a:solidFill>
                      <a:srgbClr val="FF0000"/>
                    </a:solidFill>
                  </a:rPr>
                  <a:t> </a:t>
                </a:r>
                <a:endParaRPr lang="en-US" sz="3200" b="1" dirty="0" smtClean="0">
                  <a:solidFill>
                    <a:srgbClr val="FF0000"/>
                  </a:solidFill>
                </a:endParaRPr>
              </a:p>
              <a:p>
                <a:pPr algn="ctr" rtl="1"/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" name="مربع نص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1692621"/>
                <a:ext cx="8077199" cy="4392421"/>
              </a:xfrm>
              <a:prstGeom prst="rect">
                <a:avLst/>
              </a:prstGeom>
              <a:blipFill rotWithShape="1">
                <a:blip r:embed="rId2"/>
                <a:stretch>
                  <a:fillRect t="-1806" r="-1964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مربع نص 2"/>
          <p:cNvSpPr txBox="1"/>
          <p:nvPr/>
        </p:nvSpPr>
        <p:spPr>
          <a:xfrm>
            <a:off x="533400" y="609600"/>
            <a:ext cx="80771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3200" b="1" dirty="0" smtClean="0">
                <a:solidFill>
                  <a:srgbClr val="FF0000"/>
                </a:solidFill>
              </a:rPr>
              <a:t>أ- الوسط الحسابي للبيانات غير المبوبة :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algn="ctr" rtl="1"/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6183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557543" y="88612"/>
            <a:ext cx="8077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3200" b="1" dirty="0" smtClean="0">
                <a:solidFill>
                  <a:srgbClr val="FF0000"/>
                </a:solidFill>
              </a:rPr>
              <a:t> </a:t>
            </a:r>
            <a:r>
              <a:rPr lang="ar-IQ" sz="3200" dirty="0" smtClean="0">
                <a:solidFill>
                  <a:srgbClr val="FF0000"/>
                </a:solidFill>
              </a:rPr>
              <a:t>مثال 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580931" y="838200"/>
            <a:ext cx="80771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ar-IQ" sz="3200" b="1" dirty="0" smtClean="0">
                <a:solidFill>
                  <a:srgbClr val="FF0000"/>
                </a:solidFill>
              </a:rPr>
              <a:t> </a:t>
            </a:r>
            <a:r>
              <a:rPr lang="ar-IQ" sz="3200" dirty="0" smtClean="0">
                <a:solidFill>
                  <a:srgbClr val="FF0000"/>
                </a:solidFill>
              </a:rPr>
              <a:t>فيما يلي درجات 8 طلاب في مقرر مادة الاحصاء </a:t>
            </a:r>
          </a:p>
          <a:p>
            <a:pPr marL="514350" indent="-514350" rtl="1">
              <a:buAutoNum type="arabicPlain" startAt="40"/>
            </a:pPr>
            <a:r>
              <a:rPr lang="ar-IQ" sz="3200" b="1" dirty="0" smtClean="0">
                <a:solidFill>
                  <a:srgbClr val="FF0000"/>
                </a:solidFill>
              </a:rPr>
              <a:t>36   40   35   37   42   32   34  </a:t>
            </a:r>
          </a:p>
          <a:p>
            <a:pPr rtl="1"/>
            <a:r>
              <a:rPr lang="ar-IQ" sz="3200" b="1" dirty="0" smtClean="0">
                <a:solidFill>
                  <a:srgbClr val="FF0000"/>
                </a:solidFill>
              </a:rPr>
              <a:t>المطلوب ايجاد الوسط الحسابي لدرجة الطالب في الامتحان .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838200" y="2424923"/>
            <a:ext cx="8077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3200" b="1" dirty="0" smtClean="0">
                <a:solidFill>
                  <a:srgbClr val="FF0000"/>
                </a:solidFill>
              </a:rPr>
              <a:t> </a:t>
            </a:r>
            <a:r>
              <a:rPr lang="ar-IQ" sz="3200" dirty="0" smtClean="0">
                <a:solidFill>
                  <a:srgbClr val="FF0000"/>
                </a:solidFill>
              </a:rPr>
              <a:t>الحل </a:t>
            </a:r>
            <a:r>
              <a:rPr lang="ar-IQ" sz="3200" dirty="0" smtClean="0">
                <a:solidFill>
                  <a:srgbClr val="FF0000"/>
                </a:solidFill>
              </a:rPr>
              <a:t> 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مربع نص 4"/>
              <p:cNvSpPr txBox="1"/>
              <p:nvPr/>
            </p:nvSpPr>
            <p:spPr>
              <a:xfrm>
                <a:off x="152400" y="3009698"/>
                <a:ext cx="8915399" cy="34671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rtl="1"/>
                <a:r>
                  <a:rPr lang="ar-IQ" sz="3200" b="1" dirty="0" smtClean="0">
                    <a:solidFill>
                      <a:srgbClr val="FF0000"/>
                    </a:solidFill>
                  </a:rPr>
                  <a:t> </a:t>
                </a:r>
                <a:r>
                  <a:rPr lang="ar-IQ" sz="3200" dirty="0" smtClean="0">
                    <a:solidFill>
                      <a:srgbClr val="FF0000"/>
                    </a:solidFill>
                  </a:rPr>
                  <a:t>نطبق القانون </a:t>
                </a:r>
              </a:p>
              <a:p>
                <a:pPr rt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𝒙</m:t>
                          </m:r>
                        </m:e>
                      </m:acc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ctrl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𝒊</m:t>
                              </m:r>
                              <m:r>
                                <m:rPr>
                                  <m:brk m:alnAt="23"/>
                                </m:r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=</m:t>
                              </m:r>
                              <m:r>
                                <m:rPr>
                                  <m:brk m:alnAt="23"/>
                                </m:r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𝒏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sz="32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𝒙</m:t>
                                  </m:r>
                                </m:e>
                                <m:sub>
                                  <m:r>
                                    <a:rPr lang="en-US" sz="3200" b="1" i="1" smtClean="0">
                                      <a:solidFill>
                                        <a:srgbClr val="FF0000"/>
                                      </a:solidFill>
                                      <a:latin typeface="Cambria Math"/>
                                    </a:rPr>
                                    <m:t>𝒊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𝒏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𝟑𝟒</m:t>
                          </m:r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𝟑𝟐</m:t>
                          </m:r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𝟒𝟐</m:t>
                          </m:r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𝟑𝟕</m:t>
                          </m:r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𝟑𝟓</m:t>
                          </m:r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𝟒𝟎</m:t>
                          </m:r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𝟑𝟔</m:t>
                          </m:r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𝟒𝟎</m:t>
                          </m:r>
                        </m:num>
                        <m:den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𝟖</m:t>
                          </m:r>
                        </m:den>
                      </m:f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𝟑𝟕</m:t>
                      </m:r>
                    </m:oMath>
                  </m:oMathPara>
                </a14:m>
                <a:endParaRPr lang="ar-IQ" sz="3200" b="1" dirty="0" smtClean="0">
                  <a:solidFill>
                    <a:srgbClr val="FF0000"/>
                  </a:solidFill>
                </a:endParaRPr>
              </a:p>
              <a:p>
                <a:pPr rtl="1"/>
                <a:r>
                  <a:rPr lang="ar-IQ" sz="3200" b="1" dirty="0" smtClean="0">
                    <a:solidFill>
                      <a:srgbClr val="FF0000"/>
                    </a:solidFill>
                  </a:rPr>
                  <a:t>اي ان المتوسط الحسابي لدرجة الطالب في مقرر الاحصاء هو 37</a:t>
                </a:r>
                <a:endParaRPr lang="en-US" sz="3200" b="1" dirty="0" smtClean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مربع نص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009698"/>
                <a:ext cx="8915399" cy="3467168"/>
              </a:xfrm>
              <a:prstGeom prst="rect">
                <a:avLst/>
              </a:prstGeom>
              <a:blipFill rotWithShape="1">
                <a:blip r:embed="rId2"/>
                <a:stretch>
                  <a:fillRect t="-2289" r="-1710" b="-457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774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533400" y="609600"/>
            <a:ext cx="80771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3200" b="1" dirty="0" smtClean="0">
                <a:solidFill>
                  <a:srgbClr val="FF0000"/>
                </a:solidFill>
              </a:rPr>
              <a:t>ب </a:t>
            </a:r>
            <a:r>
              <a:rPr lang="ar-IQ" sz="3200" b="1" dirty="0" smtClean="0">
                <a:solidFill>
                  <a:srgbClr val="FF0000"/>
                </a:solidFill>
              </a:rPr>
              <a:t>- </a:t>
            </a:r>
            <a:r>
              <a:rPr lang="ar-IQ" sz="3200" b="1" dirty="0" smtClean="0">
                <a:solidFill>
                  <a:srgbClr val="FF0000"/>
                </a:solidFill>
              </a:rPr>
              <a:t>الوسط الحسابي </a:t>
            </a:r>
            <a:r>
              <a:rPr lang="ar-IQ" sz="3200" b="1" dirty="0" smtClean="0">
                <a:solidFill>
                  <a:srgbClr val="FF0000"/>
                </a:solidFill>
              </a:rPr>
              <a:t>للبيانات </a:t>
            </a:r>
            <a:r>
              <a:rPr lang="ar-IQ" sz="3200" b="1" dirty="0" smtClean="0">
                <a:solidFill>
                  <a:srgbClr val="FF0000"/>
                </a:solidFill>
              </a:rPr>
              <a:t>المبوبة : 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algn="ctr" rtl="1"/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685800" y="1300609"/>
            <a:ext cx="807719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ar-IQ" sz="3200" b="1" dirty="0" smtClean="0">
                <a:solidFill>
                  <a:srgbClr val="FF0000"/>
                </a:solidFill>
              </a:rPr>
              <a:t>ان القيم في البيانات المبوبة تكون موضوعة على شكل فئات لذلك يتم التعبير عن كل قيمة من القيم التي تقع داخل حدود الفئة بمركز الفئة , ومن ثم يؤخذ في الاعتبار ان مركز الفئة هو القيمة التقديرية لكل مفردة تقع في هذه الفئة .</a:t>
            </a:r>
            <a:endParaRPr lang="en-US" sz="3200" b="1" dirty="0" smtClean="0">
              <a:solidFill>
                <a:srgbClr val="FF0000"/>
              </a:solidFill>
            </a:endParaRPr>
          </a:p>
          <a:p>
            <a:pPr algn="ctr" rtl="1"/>
            <a:endParaRPr lang="en-US" sz="3200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مربع نص 3"/>
              <p:cNvSpPr txBox="1"/>
              <p:nvPr/>
            </p:nvSpPr>
            <p:spPr>
              <a:xfrm>
                <a:off x="152400" y="3657600"/>
                <a:ext cx="8762999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rtl="1"/>
                <a:r>
                  <a:rPr lang="ar-IQ" sz="3200" b="1" dirty="0" smtClean="0">
                    <a:solidFill>
                      <a:srgbClr val="FF0000"/>
                    </a:solidFill>
                  </a:rPr>
                  <a:t>نرمز الى مركز الفئة بالرمز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IQ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ar-IQ" sz="3200" b="1" dirty="0" smtClean="0">
                    <a:solidFill>
                      <a:srgbClr val="FF0000"/>
                    </a:solidFill>
                  </a:rPr>
                  <a:t>  حيث ان </a:t>
                </a:r>
                <a:r>
                  <a:rPr lang="ar-IQ" sz="32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/>
                      </a:rPr>
                      <m:t>𝒊</m:t>
                    </m:r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/>
                      </a:rPr>
                      <m:t>𝟏</m:t>
                    </m:r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/>
                      </a:rPr>
                      <m:t>,</m:t>
                    </m:r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/>
                      </a:rPr>
                      <m:t>𝟐</m:t>
                    </m:r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/>
                      </a:rPr>
                      <m:t>,….,</m:t>
                    </m:r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/>
                      </a:rPr>
                      <m:t>𝒌</m:t>
                    </m:r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ar-IQ" sz="3200" b="1" dirty="0" smtClean="0">
                    <a:solidFill>
                      <a:srgbClr val="FF0000"/>
                    </a:solidFill>
                  </a:rPr>
                  <a:t> </a:t>
                </a:r>
                <a:endParaRPr lang="en-US" sz="3200" b="1" dirty="0" smtClean="0">
                  <a:solidFill>
                    <a:srgbClr val="FF0000"/>
                  </a:solidFill>
                </a:endParaRPr>
              </a:p>
              <a:p>
                <a:pPr algn="ctr" rtl="1"/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4" name="مربع نص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657600"/>
                <a:ext cx="8762999" cy="1077218"/>
              </a:xfrm>
              <a:prstGeom prst="rect">
                <a:avLst/>
              </a:prstGeom>
              <a:blipFill rotWithShape="1">
                <a:blip r:embed="rId2"/>
                <a:stretch>
                  <a:fillRect t="-8475" r="-174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مربع نص 4"/>
              <p:cNvSpPr txBox="1"/>
              <p:nvPr/>
            </p:nvSpPr>
            <p:spPr>
              <a:xfrm>
                <a:off x="381001" y="4374116"/>
                <a:ext cx="8762999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rtl="1"/>
                <a:r>
                  <a:rPr lang="ar-IQ" sz="3200" b="1" dirty="0" smtClean="0">
                    <a:solidFill>
                      <a:srgbClr val="FF0000"/>
                    </a:solidFill>
                  </a:rPr>
                  <a:t>نرمز الى عدد الفئات بالرمز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/>
                      </a:rPr>
                      <m:t>𝒌</m:t>
                    </m:r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ar-IQ" sz="3200" b="1" dirty="0" smtClean="0">
                    <a:solidFill>
                      <a:srgbClr val="FF0000"/>
                    </a:solidFill>
                  </a:rPr>
                  <a:t> </a:t>
                </a:r>
                <a:endParaRPr lang="en-US" sz="3200" b="1" dirty="0" smtClean="0">
                  <a:solidFill>
                    <a:srgbClr val="FF0000"/>
                  </a:solidFill>
                </a:endParaRPr>
              </a:p>
              <a:p>
                <a:pPr algn="ctr" rtl="1"/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5" name="مربع نص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1" y="4374116"/>
                <a:ext cx="8762999" cy="1077218"/>
              </a:xfrm>
              <a:prstGeom prst="rect">
                <a:avLst/>
              </a:prstGeom>
              <a:blipFill rotWithShape="1">
                <a:blip r:embed="rId3"/>
                <a:stretch>
                  <a:fillRect t="-8523" r="-174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مربع نص 5"/>
              <p:cNvSpPr txBox="1"/>
              <p:nvPr/>
            </p:nvSpPr>
            <p:spPr>
              <a:xfrm>
                <a:off x="377983" y="5029200"/>
                <a:ext cx="8762999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rtl="1"/>
                <a:r>
                  <a:rPr lang="ar-IQ" sz="3200" b="1" dirty="0" smtClean="0">
                    <a:solidFill>
                      <a:srgbClr val="FF0000"/>
                    </a:solidFill>
                  </a:rPr>
                  <a:t>نرمز الى التكرارات بالرمز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IQ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𝒇</m:t>
                        </m:r>
                      </m:e>
                      <m:sub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ar-IQ" sz="3200" b="1" dirty="0" smtClean="0">
                    <a:solidFill>
                      <a:srgbClr val="FF0000"/>
                    </a:solidFill>
                  </a:rPr>
                  <a:t>     حيث ان  </a:t>
                </a:r>
                <a:r>
                  <a:rPr lang="ar-IQ" sz="3200" b="1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/>
                      </a:rPr>
                      <m:t>𝒊</m:t>
                    </m:r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/>
                      </a:rPr>
                      <m:t>𝟏</m:t>
                    </m:r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/>
                      </a:rPr>
                      <m:t>,</m:t>
                    </m:r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/>
                      </a:rPr>
                      <m:t>𝟐</m:t>
                    </m:r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/>
                      </a:rPr>
                      <m:t>,….,</m:t>
                    </m:r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/>
                      </a:rPr>
                      <m:t>𝒌</m:t>
                    </m:r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ar-IQ" sz="3200" b="1" dirty="0" smtClean="0">
                    <a:solidFill>
                      <a:srgbClr val="FF0000"/>
                    </a:solidFill>
                  </a:rPr>
                  <a:t> </a:t>
                </a:r>
                <a:endParaRPr lang="en-US" sz="3200" b="1" dirty="0" smtClean="0">
                  <a:solidFill>
                    <a:srgbClr val="FF0000"/>
                  </a:solidFill>
                </a:endParaRPr>
              </a:p>
              <a:p>
                <a:pPr algn="ctr" rtl="1"/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6" name="مربع نص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983" y="5029200"/>
                <a:ext cx="8762999" cy="1077218"/>
              </a:xfrm>
              <a:prstGeom prst="rect">
                <a:avLst/>
              </a:prstGeom>
              <a:blipFill rotWithShape="1">
                <a:blip r:embed="rId4"/>
                <a:stretch>
                  <a:fillRect t="-8475" r="-1739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234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مربع نص 1"/>
              <p:cNvSpPr txBox="1"/>
              <p:nvPr/>
            </p:nvSpPr>
            <p:spPr>
              <a:xfrm>
                <a:off x="152399" y="304800"/>
                <a:ext cx="8762999" cy="20313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rtl="1"/>
                <a:r>
                  <a:rPr lang="ar-IQ" sz="3200" b="1" dirty="0" smtClean="0">
                    <a:solidFill>
                      <a:srgbClr val="FF0000"/>
                    </a:solidFill>
                  </a:rPr>
                  <a:t>ان الوسط الحسابي للبيانات المبوبة يحسب بالقانون التالي :</a:t>
                </a:r>
              </a:p>
              <a:p>
                <a:pPr algn="ctr" rtl="1"/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ar-IQ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accPr>
                      <m:e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𝒙</m:t>
                        </m:r>
                      </m:e>
                    </m:acc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𝒊</m:t>
                            </m:r>
                            <m:r>
                              <m:rPr>
                                <m:brk m:alnAt="23"/>
                              </m:rP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=</m:t>
                            </m:r>
                            <m:r>
                              <m:rPr>
                                <m:brk m:alnAt="23"/>
                              </m:rP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  <m:sup>
                            <m: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𝒌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sz="32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32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lang="en-US" sz="32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𝒊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sz="32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32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𝒇</m:t>
                                </m:r>
                              </m:e>
                              <m:sub>
                                <m:r>
                                  <a:rPr lang="en-US" sz="32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𝒊</m:t>
                                </m:r>
                              </m:sub>
                            </m:sSub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ctrlP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𝒊</m:t>
                            </m:r>
                            <m:r>
                              <m:rPr>
                                <m:brk m:alnAt="23"/>
                              </m:rP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=</m:t>
                            </m:r>
                            <m:r>
                              <m:rPr>
                                <m:brk m:alnAt="23"/>
                              </m:rP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  <m:sup>
                            <m: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𝒌</m:t>
                            </m:r>
                          </m:sup>
                          <m:e>
                            <m:sSub>
                              <m:sSubPr>
                                <m:ctrlPr>
                                  <a:rPr lang="en-US" sz="32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32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𝒇</m:t>
                                </m:r>
                              </m:e>
                              <m:sub>
                                <m:r>
                                  <a:rPr lang="en-US" sz="3200" b="1" i="1" smtClean="0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𝒊</m:t>
                                </m:r>
                              </m:sub>
                            </m:sSub>
                          </m:e>
                        </m:nary>
                      </m:den>
                    </m:f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sSub>
                          <m:sSubPr>
                            <m:ctrlP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𝒇</m:t>
                            </m:r>
                          </m:e>
                          <m:sub>
                            <m: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sSub>
                          <m:sSubPr>
                            <m:ctrlP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𝒇</m:t>
                            </m:r>
                          </m:e>
                          <m:sub>
                            <m: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+…+</m:t>
                        </m:r>
                        <m:sSub>
                          <m:sSubPr>
                            <m:ctrlP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𝒙</m:t>
                            </m:r>
                          </m:e>
                          <m:sub>
                            <m: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𝒌</m:t>
                            </m:r>
                          </m:sub>
                        </m:sSub>
                        <m:sSub>
                          <m:sSubPr>
                            <m:ctrlP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𝒇</m:t>
                            </m:r>
                          </m:e>
                          <m:sub>
                            <m: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𝒌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𝒇</m:t>
                            </m:r>
                          </m:e>
                          <m:sub>
                            <m: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</m:sSub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𝒇</m:t>
                            </m:r>
                          </m:e>
                          <m:sub>
                            <m: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</m:sSub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+…+</m:t>
                        </m:r>
                        <m:sSub>
                          <m:sSubPr>
                            <m:ctrlP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𝒇</m:t>
                            </m:r>
                          </m:e>
                          <m:sub>
                            <m: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𝒌</m:t>
                            </m:r>
                          </m:sub>
                        </m:sSub>
                      </m:den>
                    </m:f>
                  </m:oMath>
                </a14:m>
                <a:r>
                  <a:rPr lang="ar-IQ" sz="3200" b="1" dirty="0" smtClean="0">
                    <a:solidFill>
                      <a:srgbClr val="FF0000"/>
                    </a:solidFill>
                  </a:rPr>
                  <a:t> </a:t>
                </a:r>
                <a:endParaRPr lang="en-US" sz="3200" b="1" dirty="0" smtClean="0">
                  <a:solidFill>
                    <a:srgbClr val="FF0000"/>
                  </a:solidFill>
                </a:endParaRPr>
              </a:p>
              <a:p>
                <a:pPr algn="ctr" rtl="1"/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" name="مربع نص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99" y="304800"/>
                <a:ext cx="8762999" cy="2031390"/>
              </a:xfrm>
              <a:prstGeom prst="rect">
                <a:avLst/>
              </a:prstGeom>
              <a:blipFill rotWithShape="1">
                <a:blip r:embed="rId2"/>
                <a:stretch>
                  <a:fillRect t="-3904" r="-174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مربع نص 2"/>
          <p:cNvSpPr txBox="1"/>
          <p:nvPr/>
        </p:nvSpPr>
        <p:spPr>
          <a:xfrm>
            <a:off x="557543" y="1905000"/>
            <a:ext cx="8077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IQ" sz="3200" b="1" dirty="0" smtClean="0">
                <a:solidFill>
                  <a:srgbClr val="FF0000"/>
                </a:solidFill>
              </a:rPr>
              <a:t> </a:t>
            </a:r>
            <a:r>
              <a:rPr lang="ar-IQ" sz="3200" dirty="0" smtClean="0">
                <a:solidFill>
                  <a:srgbClr val="FF0000"/>
                </a:solidFill>
              </a:rPr>
              <a:t>مثال 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838199" y="2489775"/>
            <a:ext cx="80771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ar-IQ" sz="3200" b="1" dirty="0" smtClean="0">
                <a:solidFill>
                  <a:srgbClr val="FF0000"/>
                </a:solidFill>
              </a:rPr>
              <a:t> </a:t>
            </a:r>
            <a:r>
              <a:rPr lang="ar-IQ" sz="3200" dirty="0" smtClean="0">
                <a:solidFill>
                  <a:srgbClr val="FF0000"/>
                </a:solidFill>
              </a:rPr>
              <a:t>الجدول التالي يعرض توزيع 40 تلميذ حسب اوزانهم , المطلوب ايجاد الوسط الحسابي </a:t>
            </a:r>
            <a:r>
              <a:rPr lang="ar-IQ" sz="3200" dirty="0" smtClean="0">
                <a:solidFill>
                  <a:srgbClr val="FF0000"/>
                </a:solidFill>
              </a:rPr>
              <a:t> </a:t>
            </a:r>
            <a:endParaRPr lang="en-US" sz="3200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676341"/>
              </p:ext>
            </p:extLst>
          </p:nvPr>
        </p:nvGraphicFramePr>
        <p:xfrm>
          <a:off x="1752600" y="4267200"/>
          <a:ext cx="6095999" cy="10109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70857"/>
                <a:gridCol w="870857"/>
                <a:gridCol w="870857"/>
                <a:gridCol w="870857"/>
                <a:gridCol w="870857"/>
                <a:gridCol w="870857"/>
                <a:gridCol w="870857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42-44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40-42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38-40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36-38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34-36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32-34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الفئات </a:t>
                      </a:r>
                      <a:endParaRPr lang="ar-IQ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5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10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13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7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4</a:t>
                      </a:r>
                      <a:endParaRPr lang="ar-IQ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IQ" dirty="0" smtClean="0"/>
                        <a:t>عدد التلاميذ</a:t>
                      </a:r>
                      <a:endParaRPr lang="ar-IQ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7114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527</Words>
  <Application>Microsoft Office PowerPoint</Application>
  <PresentationFormat>عرض على الشاشة (3:4)‏</PresentationFormat>
  <Paragraphs>58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13</cp:revision>
  <dcterms:created xsi:type="dcterms:W3CDTF">2021-07-04T05:42:07Z</dcterms:created>
  <dcterms:modified xsi:type="dcterms:W3CDTF">2021-07-04T16:02:43Z</dcterms:modified>
</cp:coreProperties>
</file>